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718300" cy="98552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Designformatvorlage 1 - Akz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3DE0-9A3F-495E-B550-99ABAF4D0B61}" type="datetimeFigureOut">
              <a:rPr lang="de-CH" smtClean="0"/>
              <a:t>18.08.2017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33B1F-A8C8-4640-A0B5-AA390F507ABC}" type="slidenum">
              <a:rPr lang="de-CH" smtClean="0"/>
              <a:t>‹Nr.›</a:t>
            </a:fld>
            <a:endParaRPr lang="de-CH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3DE0-9A3F-495E-B550-99ABAF4D0B61}" type="datetimeFigureOut">
              <a:rPr lang="de-CH" smtClean="0"/>
              <a:t>18.08.2017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33B1F-A8C8-4640-A0B5-AA390F507ABC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3DE0-9A3F-495E-B550-99ABAF4D0B61}" type="datetimeFigureOut">
              <a:rPr lang="de-CH" smtClean="0"/>
              <a:t>18.08.2017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33B1F-A8C8-4640-A0B5-AA390F507ABC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3DE0-9A3F-495E-B550-99ABAF4D0B61}" type="datetimeFigureOut">
              <a:rPr lang="de-CH" smtClean="0"/>
              <a:t>18.08.2017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33B1F-A8C8-4640-A0B5-AA390F507ABC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3DE0-9A3F-495E-B550-99ABAF4D0B61}" type="datetimeFigureOut">
              <a:rPr lang="de-CH" smtClean="0"/>
              <a:t>18.08.2017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33B1F-A8C8-4640-A0B5-AA390F507ABC}" type="slidenum">
              <a:rPr lang="de-CH" smtClean="0"/>
              <a:t>‹Nr.›</a:t>
            </a:fld>
            <a:endParaRPr lang="de-CH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3DE0-9A3F-495E-B550-99ABAF4D0B61}" type="datetimeFigureOut">
              <a:rPr lang="de-CH" smtClean="0"/>
              <a:t>18.08.2017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33B1F-A8C8-4640-A0B5-AA390F507ABC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3DE0-9A3F-495E-B550-99ABAF4D0B61}" type="datetimeFigureOut">
              <a:rPr lang="de-CH" smtClean="0"/>
              <a:t>18.08.2017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33B1F-A8C8-4640-A0B5-AA390F507ABC}" type="slidenum">
              <a:rPr lang="de-CH" smtClean="0"/>
              <a:t>‹Nr.›</a:t>
            </a:fld>
            <a:endParaRPr lang="de-CH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3DE0-9A3F-495E-B550-99ABAF4D0B61}" type="datetimeFigureOut">
              <a:rPr lang="de-CH" smtClean="0"/>
              <a:t>18.08.2017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33B1F-A8C8-4640-A0B5-AA390F507ABC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3DE0-9A3F-495E-B550-99ABAF4D0B61}" type="datetimeFigureOut">
              <a:rPr lang="de-CH" smtClean="0"/>
              <a:t>18.08.2017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33B1F-A8C8-4640-A0B5-AA390F507ABC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3DE0-9A3F-495E-B550-99ABAF4D0B61}" type="datetimeFigureOut">
              <a:rPr lang="de-CH" smtClean="0"/>
              <a:t>18.08.2017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33B1F-A8C8-4640-A0B5-AA390F507ABC}" type="slidenum">
              <a:rPr lang="de-CH" smtClean="0"/>
              <a:t>‹Nr.›</a:t>
            </a:fld>
            <a:endParaRPr lang="de-CH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3DE0-9A3F-495E-B550-99ABAF4D0B61}" type="datetimeFigureOut">
              <a:rPr lang="de-CH" smtClean="0"/>
              <a:t>18.08.2017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33B1F-A8C8-4640-A0B5-AA390F507ABC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2E53DE0-9A3F-495E-B550-99ABAF4D0B61}" type="datetimeFigureOut">
              <a:rPr lang="de-CH" smtClean="0"/>
              <a:t>18.08.2017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8833B1F-A8C8-4640-A0B5-AA390F507ABC}" type="slidenum">
              <a:rPr lang="de-CH" smtClean="0"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Rechnung 2016/2017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 dirty="0"/>
          </a:p>
        </p:txBody>
      </p:sp>
      <p:pic>
        <p:nvPicPr>
          <p:cNvPr id="4" name="Picture 2" descr="H:\020_Lehrerverein\Website\LSH_Logo_oh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130" y="391899"/>
            <a:ext cx="1458150" cy="1174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1373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Bilanz per 31. Juli 2017</a:t>
            </a:r>
            <a:endParaRPr lang="de-CH" sz="18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3173885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dirty="0" smtClean="0"/>
                        <a:t>Liquide Mittel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/>
                        <a:t>31.</a:t>
                      </a:r>
                      <a:r>
                        <a:rPr lang="de-CH" sz="1600" baseline="0" dirty="0" smtClean="0"/>
                        <a:t> Juli </a:t>
                      </a:r>
                      <a:r>
                        <a:rPr lang="de-CH" sz="1600" dirty="0" smtClean="0"/>
                        <a:t>2016</a:t>
                      </a:r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/>
                        <a:t>31.</a:t>
                      </a:r>
                      <a:r>
                        <a:rPr lang="de-CH" sz="1600" baseline="0" dirty="0" smtClean="0"/>
                        <a:t> Juli </a:t>
                      </a:r>
                      <a:r>
                        <a:rPr lang="de-CH" sz="1600" dirty="0" smtClean="0"/>
                        <a:t>2017</a:t>
                      </a:r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CH" sz="1600" dirty="0" smtClean="0"/>
                        <a:t>Veränderung</a:t>
                      </a:r>
                      <a:endParaRPr lang="de-CH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dirty="0" smtClean="0"/>
                        <a:t>Postkonto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600" dirty="0" smtClean="0"/>
                        <a:t>CHF 47’195.75</a:t>
                      </a:r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600" dirty="0" smtClean="0"/>
                        <a:t>CHF 113’953.70</a:t>
                      </a:r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600" dirty="0" smtClean="0"/>
                        <a:t> CHF 66’757.95</a:t>
                      </a:r>
                      <a:endParaRPr lang="de-CH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dirty="0" smtClean="0"/>
                        <a:t>SH Kantonalbank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600" dirty="0" smtClean="0"/>
                        <a:t>CHF 33’964.95</a:t>
                      </a:r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600" dirty="0" smtClean="0"/>
                        <a:t>CHF 33’980.60</a:t>
                      </a:r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600" dirty="0" smtClean="0"/>
                        <a:t>CHF 15.65</a:t>
                      </a:r>
                      <a:endParaRPr lang="de-CH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b="1" i="0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600" b="1" i="0" dirty="0" smtClean="0"/>
                        <a:t>CHF 81’160.70</a:t>
                      </a:r>
                      <a:endParaRPr lang="de-CH" sz="16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600" b="1" i="0" dirty="0" smtClean="0"/>
                        <a:t>CHF 147’934.30</a:t>
                      </a:r>
                      <a:endParaRPr lang="de-CH" sz="16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600" b="1" i="0" dirty="0" smtClean="0">
                          <a:solidFill>
                            <a:srgbClr val="00B050"/>
                          </a:solidFill>
                        </a:rPr>
                        <a:t>CHF 66’773.60</a:t>
                      </a:r>
                      <a:endParaRPr lang="de-CH" sz="1600" b="1" i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H:\020_Lehrerverein\Website\LSH_Logo_oh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130" y="391899"/>
            <a:ext cx="1458150" cy="1174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Inhaltsplatzhalt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6935682"/>
              </p:ext>
            </p:extLst>
          </p:nvPr>
        </p:nvGraphicFramePr>
        <p:xfrm>
          <a:off x="457200" y="3652232"/>
          <a:ext cx="8229600" cy="3337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02632"/>
                <a:gridCol w="1512168"/>
                <a:gridCol w="2592288"/>
                <a:gridCol w="1522512"/>
              </a:tblGrid>
              <a:tr h="370840">
                <a:tc>
                  <a:txBody>
                    <a:bodyPr/>
                    <a:lstStyle/>
                    <a:p>
                      <a:r>
                        <a:rPr lang="de-CH" sz="1800" b="1" dirty="0" smtClean="0"/>
                        <a:t>Aktiven</a:t>
                      </a:r>
                      <a:endParaRPr lang="de-CH" sz="18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CH" sz="18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CH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800" b="1" dirty="0" smtClean="0"/>
                        <a:t>Passiven</a:t>
                      </a:r>
                      <a:endParaRPr lang="de-CH" sz="18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sz="1400" b="0" dirty="0" smtClean="0"/>
                        <a:t>Postkonto</a:t>
                      </a:r>
                      <a:endParaRPr lang="de-CH" sz="1400" b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 smtClean="0"/>
                        <a:t>CHF 113’953.70</a:t>
                      </a:r>
                      <a:endParaRPr lang="de-CH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e-CH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CH" sz="1400" b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sz="1400" b="0" dirty="0" smtClean="0"/>
                        <a:t>SH KB (Rechtshilfefonds)</a:t>
                      </a:r>
                      <a:endParaRPr lang="de-CH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b="0" dirty="0" smtClean="0"/>
                        <a:t>CHF </a:t>
                      </a:r>
                      <a:r>
                        <a:rPr lang="de-CH" sz="1400" dirty="0" smtClean="0"/>
                        <a:t>33’980.60</a:t>
                      </a:r>
                      <a:endParaRPr lang="de-CH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de-CH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CH" sz="1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CH" sz="1400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 sz="1400" b="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b="0" dirty="0" smtClean="0"/>
                        <a:t>Rechnungsabgrenzung</a:t>
                      </a:r>
                      <a:endParaRPr lang="de-CH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b="0" i="0" dirty="0" smtClean="0"/>
                        <a:t>CHF </a:t>
                      </a:r>
                      <a:r>
                        <a:rPr lang="de-CH" sz="1400" b="0" i="0" dirty="0" smtClean="0"/>
                        <a:t>64’025.60</a:t>
                      </a:r>
                      <a:endParaRPr lang="de-CH" sz="1400" b="0" i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CH" sz="1400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 sz="1400" b="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b="0" dirty="0" smtClean="0"/>
                        <a:t>Rückstellungen</a:t>
                      </a:r>
                      <a:endParaRPr lang="de-CH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b="0" i="0" dirty="0" smtClean="0"/>
                        <a:t>CHF 10’000.00</a:t>
                      </a:r>
                      <a:endParaRPr lang="de-CH" sz="1400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CH" sz="1400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 sz="1400" b="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b="0" dirty="0" smtClean="0"/>
                        <a:t>Vereinsvermögen</a:t>
                      </a:r>
                      <a:endParaRPr lang="de-CH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b="0" dirty="0" smtClean="0"/>
                        <a:t>CHF </a:t>
                      </a:r>
                      <a:r>
                        <a:rPr lang="de-CH" sz="1400" b="0" i="0" dirty="0" smtClean="0"/>
                        <a:t>64’673.45</a:t>
                      </a:r>
                      <a:endParaRPr lang="de-CH" sz="1400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CH" sz="1400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 sz="1400" b="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b="1" dirty="0" smtClean="0">
                          <a:solidFill>
                            <a:srgbClr val="00B050"/>
                          </a:solidFill>
                        </a:rPr>
                        <a:t>Gewinn</a:t>
                      </a:r>
                      <a:endParaRPr lang="de-CH" sz="1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b="1" dirty="0" smtClean="0">
                          <a:solidFill>
                            <a:srgbClr val="00B050"/>
                          </a:solidFill>
                        </a:rPr>
                        <a:t>CHF </a:t>
                      </a:r>
                      <a:r>
                        <a:rPr lang="de-CH" sz="1400" b="1" dirty="0" smtClean="0">
                          <a:solidFill>
                            <a:srgbClr val="00B050"/>
                          </a:solidFill>
                        </a:rPr>
                        <a:t>9’235.25</a:t>
                      </a:r>
                      <a:endParaRPr lang="de-CH" sz="1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sz="1400" b="1" dirty="0" smtClean="0"/>
                        <a:t>Total</a:t>
                      </a:r>
                      <a:endParaRPr lang="de-CH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b="1" dirty="0" smtClean="0"/>
                        <a:t>CHF </a:t>
                      </a:r>
                      <a:r>
                        <a:rPr lang="de-CH" sz="1400" b="1" i="0" dirty="0" smtClean="0"/>
                        <a:t>147’934.30</a:t>
                      </a:r>
                      <a:endParaRPr lang="de-CH" sz="1400" b="1" i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b="1" dirty="0" smtClean="0"/>
                        <a:t>Total</a:t>
                      </a:r>
                      <a:endParaRPr lang="de-CH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b="1" dirty="0" smtClean="0"/>
                        <a:t>CHF </a:t>
                      </a:r>
                      <a:r>
                        <a:rPr lang="de-CH" sz="1400" b="1" i="0" dirty="0" smtClean="0"/>
                        <a:t>147’934.30</a:t>
                      </a:r>
                      <a:endParaRPr lang="de-CH" sz="1400" b="1" i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de-CH" sz="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endParaRPr lang="de-CH" sz="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CH" sz="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98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4400" dirty="0" smtClean="0"/>
              <a:t>Erfolgsrechnung 2016/2017</a:t>
            </a:r>
            <a:endParaRPr lang="de-CH" sz="2200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1109714"/>
              </p:ext>
            </p:extLst>
          </p:nvPr>
        </p:nvGraphicFramePr>
        <p:xfrm>
          <a:off x="323528" y="1600190"/>
          <a:ext cx="8496944" cy="40310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64296"/>
                <a:gridCol w="1584176"/>
                <a:gridCol w="2676500"/>
                <a:gridCol w="1571972"/>
              </a:tblGrid>
              <a:tr h="405139">
                <a:tc>
                  <a:txBody>
                    <a:bodyPr/>
                    <a:lstStyle/>
                    <a:p>
                      <a:r>
                        <a:rPr lang="de-CH" sz="1800" b="1" dirty="0" smtClean="0"/>
                        <a:t>Aufwand</a:t>
                      </a:r>
                      <a:endParaRPr lang="de-CH" sz="18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CH" sz="18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CH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800" b="1" dirty="0" smtClean="0"/>
                        <a:t>Ertrag</a:t>
                      </a:r>
                      <a:endParaRPr lang="de-CH" sz="18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03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Verbandsbeiträge</a:t>
                      </a:r>
                      <a:endParaRPr lang="de-CH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CHF 28’958.00</a:t>
                      </a:r>
                      <a:endParaRPr lang="de-CH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Mitgliederbeiträge</a:t>
                      </a:r>
                      <a:endParaRPr lang="de-C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CHF 96’675.00</a:t>
                      </a:r>
                      <a:endParaRPr lang="de-CH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1103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Rechtsberatung Jurist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CHF 25’176.00</a:t>
                      </a:r>
                      <a:endParaRPr lang="de-CH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Zinsen</a:t>
                      </a:r>
                      <a:endParaRPr lang="de-C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CHF 16.95</a:t>
                      </a:r>
                      <a:endParaRPr lang="de-CH" sz="1400" dirty="0"/>
                    </a:p>
                  </a:txBody>
                  <a:tcPr/>
                </a:tc>
              </a:tr>
              <a:tr h="41103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Entlastungslektionen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CHF 26’996.50</a:t>
                      </a:r>
                      <a:endParaRPr lang="de-CH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Ausserordentlicher</a:t>
                      </a:r>
                      <a:r>
                        <a:rPr lang="de-CH" sz="1400" baseline="0" dirty="0" smtClean="0"/>
                        <a:t> Ertrag</a:t>
                      </a:r>
                      <a:endParaRPr lang="de-C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CHF 12’984.85</a:t>
                      </a:r>
                      <a:endParaRPr lang="de-CH" sz="1400" dirty="0"/>
                    </a:p>
                  </a:txBody>
                  <a:tcPr/>
                </a:tc>
              </a:tr>
              <a:tr h="41103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Sitzungsgelder</a:t>
                      </a:r>
                      <a:r>
                        <a:rPr lang="de-CH" sz="1400" baseline="0" dirty="0" smtClean="0"/>
                        <a:t> Vorstand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CHF 3’700.00</a:t>
                      </a:r>
                      <a:endParaRPr lang="de-CH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C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CH" sz="1400" dirty="0"/>
                    </a:p>
                  </a:txBody>
                  <a:tcPr/>
                </a:tc>
              </a:tr>
              <a:tr h="41103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Spesen Vorstand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CHF 1’863.80</a:t>
                      </a:r>
                      <a:endParaRPr lang="de-CH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C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CH" sz="1400" dirty="0"/>
                    </a:p>
                  </a:txBody>
                  <a:tcPr/>
                </a:tc>
              </a:tr>
              <a:tr h="41103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Sekretariat LSH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CHF 5’347.10</a:t>
                      </a:r>
                      <a:endParaRPr lang="de-CH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C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CH" sz="1400" dirty="0"/>
                    </a:p>
                  </a:txBody>
                  <a:tcPr/>
                </a:tc>
              </a:tr>
              <a:tr h="411039"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Öffentlichkeitsarbeit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CHF </a:t>
                      </a:r>
                      <a:r>
                        <a:rPr lang="de-CH" sz="1400" dirty="0" smtClean="0"/>
                        <a:t>8’400.15</a:t>
                      </a:r>
                      <a:endParaRPr lang="de-CH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CH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CH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1103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b="1" dirty="0" smtClean="0">
                          <a:solidFill>
                            <a:srgbClr val="00B050"/>
                          </a:solidFill>
                        </a:rPr>
                        <a:t>Reingewinn</a:t>
                      </a:r>
                      <a:endParaRPr lang="de-CH" sz="1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b="1" dirty="0" smtClean="0">
                          <a:solidFill>
                            <a:srgbClr val="00B050"/>
                          </a:solidFill>
                        </a:rPr>
                        <a:t>CHF </a:t>
                      </a:r>
                      <a:r>
                        <a:rPr lang="de-CH" sz="1400" b="1" dirty="0" smtClean="0">
                          <a:solidFill>
                            <a:srgbClr val="00B050"/>
                          </a:solidFill>
                        </a:rPr>
                        <a:t>9’235.25</a:t>
                      </a:r>
                      <a:endParaRPr lang="de-CH" sz="1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CH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CH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616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Total</a:t>
                      </a:r>
                      <a:endParaRPr lang="de-CH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CHF 109’676.80</a:t>
                      </a:r>
                      <a:endParaRPr lang="de-CH" sz="1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Total</a:t>
                      </a:r>
                      <a:endParaRPr lang="de-CH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CH" sz="1400" dirty="0" smtClean="0"/>
                        <a:t>CHF 109’676.80</a:t>
                      </a:r>
                      <a:endParaRPr lang="de-CH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H:\020_Lehrerverein\Website\LSH_Logo_oh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130" y="391899"/>
            <a:ext cx="1458150" cy="1174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956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Budget 2017/2018</a:t>
            </a:r>
            <a:endParaRPr lang="de-CH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6343451"/>
              </p:ext>
            </p:extLst>
          </p:nvPr>
        </p:nvGraphicFramePr>
        <p:xfrm>
          <a:off x="457200" y="1600200"/>
          <a:ext cx="8435280" cy="37940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8656"/>
                <a:gridCol w="1512168"/>
                <a:gridCol w="2248662"/>
                <a:gridCol w="1855794"/>
              </a:tblGrid>
              <a:tr h="421556">
                <a:tc>
                  <a:txBody>
                    <a:bodyPr/>
                    <a:lstStyle/>
                    <a:p>
                      <a:r>
                        <a:rPr lang="de-CH" sz="1800" b="1" dirty="0" smtClean="0"/>
                        <a:t>Aufwand</a:t>
                      </a:r>
                      <a:endParaRPr lang="de-CH" sz="18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CH" sz="18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CH" sz="18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800" b="1" dirty="0" smtClean="0"/>
                        <a:t>Ertrag</a:t>
                      </a:r>
                      <a:endParaRPr lang="de-CH" sz="18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556"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Verbandsbeiträge</a:t>
                      </a:r>
                      <a:endParaRPr lang="de-CH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 smtClean="0"/>
                        <a:t>CHF 30’000.00</a:t>
                      </a:r>
                      <a:endParaRPr lang="de-CH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Mitgliederbeiträge</a:t>
                      </a:r>
                      <a:endParaRPr lang="de-C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 smtClean="0"/>
                        <a:t>CHF 95’000.00</a:t>
                      </a:r>
                      <a:endParaRPr lang="de-CH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21556"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Rechtsberatung Jurist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 smtClean="0"/>
                        <a:t>CHF 27’000.00</a:t>
                      </a:r>
                      <a:endParaRPr lang="de-CH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Zinsen</a:t>
                      </a:r>
                      <a:endParaRPr lang="de-C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 smtClean="0"/>
                        <a:t>CHF 10.00</a:t>
                      </a:r>
                      <a:endParaRPr lang="de-CH" sz="1400" dirty="0"/>
                    </a:p>
                  </a:txBody>
                  <a:tcPr/>
                </a:tc>
              </a:tr>
              <a:tr h="421556"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Entlastungslektionen Präsidentin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 smtClean="0"/>
                        <a:t>CHF 29’000.00</a:t>
                      </a:r>
                      <a:endParaRPr lang="de-CH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Ausserordentlicher</a:t>
                      </a:r>
                      <a:r>
                        <a:rPr lang="de-CH" sz="1400" baseline="0" dirty="0" smtClean="0"/>
                        <a:t> Ertrag</a:t>
                      </a:r>
                      <a:endParaRPr lang="de-C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 smtClean="0"/>
                        <a:t>CHF 6’990.00</a:t>
                      </a:r>
                      <a:endParaRPr lang="de-CH" sz="1400" dirty="0"/>
                    </a:p>
                  </a:txBody>
                  <a:tcPr/>
                </a:tc>
              </a:tr>
              <a:tr h="421556"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Sitzungsgelder</a:t>
                      </a:r>
                      <a:r>
                        <a:rPr lang="de-CH" sz="1400" baseline="0" dirty="0" smtClean="0"/>
                        <a:t> Vorstand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 smtClean="0"/>
                        <a:t>CHF 4’000.00</a:t>
                      </a:r>
                      <a:endParaRPr lang="de-CH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de-C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CH" sz="1400" dirty="0"/>
                    </a:p>
                  </a:txBody>
                  <a:tcPr/>
                </a:tc>
              </a:tr>
              <a:tr h="421556"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Spesen Vorstand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 smtClean="0"/>
                        <a:t>CHF 2’000.00</a:t>
                      </a:r>
                      <a:endParaRPr lang="de-CH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de-C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CH" sz="1400" dirty="0"/>
                    </a:p>
                  </a:txBody>
                  <a:tcPr/>
                </a:tc>
              </a:tr>
              <a:tr h="421556"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Sekretariat LSH</a:t>
                      </a:r>
                      <a:endParaRPr lang="de-CH" sz="1400" dirty="0"/>
                    </a:p>
                  </a:txBody>
                  <a:tcP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 smtClean="0"/>
                        <a:t>CHF 5’000.00</a:t>
                      </a:r>
                      <a:endParaRPr lang="de-CH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de-C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CH" sz="1400" dirty="0"/>
                    </a:p>
                  </a:txBody>
                  <a:tcPr/>
                </a:tc>
              </a:tr>
              <a:tr h="421556"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Öffentlichkeitsarbeit</a:t>
                      </a:r>
                      <a:endParaRPr lang="de-CH" sz="14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 smtClean="0"/>
                        <a:t>CHF 5’000.00</a:t>
                      </a:r>
                      <a:endParaRPr lang="de-CH" sz="14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 smtClean="0">
                          <a:solidFill>
                            <a:srgbClr val="FF0000"/>
                          </a:solidFill>
                        </a:rPr>
                        <a:t>Reinverlust</a:t>
                      </a:r>
                      <a:endParaRPr lang="de-CH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dirty="0" smtClean="0">
                          <a:solidFill>
                            <a:srgbClr val="FF0000"/>
                          </a:solidFill>
                        </a:rPr>
                        <a:t>CHF 0.00</a:t>
                      </a:r>
                      <a:endParaRPr lang="de-CH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556">
                <a:tc>
                  <a:txBody>
                    <a:bodyPr/>
                    <a:lstStyle/>
                    <a:p>
                      <a:r>
                        <a:rPr lang="de-CH" sz="1400" b="1" dirty="0" smtClean="0"/>
                        <a:t>Total</a:t>
                      </a:r>
                      <a:endParaRPr lang="de-CH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b="1" dirty="0" smtClean="0"/>
                        <a:t>CHF 102’000.00</a:t>
                      </a:r>
                      <a:endParaRPr lang="de-CH" sz="1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b="1" dirty="0" smtClean="0"/>
                        <a:t>Total</a:t>
                      </a:r>
                      <a:endParaRPr lang="de-CH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400" b="1" dirty="0" smtClean="0"/>
                        <a:t>CHF 102’000.00 </a:t>
                      </a:r>
                      <a:endParaRPr lang="de-CH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H:\020_Lehrerverein\Website\LSH_Logo_oh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130" y="391899"/>
            <a:ext cx="1458150" cy="1174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760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larheit">
  <a:themeElements>
    <a:clrScheme name="Klarhei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larhe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169</Words>
  <Application>Microsoft Office PowerPoint</Application>
  <PresentationFormat>Bildschirmpräsentation (4:3)</PresentationFormat>
  <Paragraphs>94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6" baseType="lpstr">
      <vt:lpstr>Arial</vt:lpstr>
      <vt:lpstr>Klarheit</vt:lpstr>
      <vt:lpstr>Rechnung 2016/2017</vt:lpstr>
      <vt:lpstr>Bilanz per 31. Juli 2017</vt:lpstr>
      <vt:lpstr>Erfolgsrechnung 2016/2017</vt:lpstr>
      <vt:lpstr>Budget 2017/2018</vt:lpstr>
    </vt:vector>
  </TitlesOfParts>
  <Company>HSKVS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Rechnung 2012/2013</dc:title>
  <dc:creator>HSKVS</dc:creator>
  <cp:lastModifiedBy>Daniel Spitz</cp:lastModifiedBy>
  <cp:revision>37</cp:revision>
  <cp:lastPrinted>2014-06-07T08:45:15Z</cp:lastPrinted>
  <dcterms:created xsi:type="dcterms:W3CDTF">2013-06-03T07:14:33Z</dcterms:created>
  <dcterms:modified xsi:type="dcterms:W3CDTF">2017-08-18T18:18:32Z</dcterms:modified>
</cp:coreProperties>
</file>