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4" r:id="rId4"/>
    <p:sldId id="257" r:id="rId5"/>
    <p:sldId id="258" r:id="rId6"/>
    <p:sldId id="263" r:id="rId7"/>
    <p:sldId id="262" r:id="rId8"/>
    <p:sldId id="259" r:id="rId9"/>
  </p:sldIdLst>
  <p:sldSz cx="9144000" cy="6858000" type="screen4x3"/>
  <p:notesSz cx="6718300" cy="98552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Designformatvorlage 1 - Akz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cap="none" spc="20" baseline="0">
                <a:solidFill>
                  <a:schemeClr val="dk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CH"/>
              <a:t>Finanzentwicklung LSH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cap="none" spc="20" baseline="0">
              <a:solidFill>
                <a:schemeClr val="dk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Mitgliederbeiträge</c:v>
                </c:pt>
              </c:strCache>
            </c:strRef>
          </c:tx>
          <c:spPr>
            <a:ln w="38100" cap="rnd" cmpd="sng" algn="ctr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Tabelle1!$A$2:$A$5</c:f>
              <c:strCache>
                <c:ptCount val="4"/>
                <c:pt idx="0">
                  <c:v>SJ 12/13</c:v>
                </c:pt>
                <c:pt idx="1">
                  <c:v>SJ 13/14</c:v>
                </c:pt>
                <c:pt idx="2">
                  <c:v>SJ 14/15</c:v>
                </c:pt>
                <c:pt idx="3">
                  <c:v>SJ 15/16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100</c:v>
                </c:pt>
                <c:pt idx="1">
                  <c:v>94.8</c:v>
                </c:pt>
                <c:pt idx="2">
                  <c:v>92.8</c:v>
                </c:pt>
                <c:pt idx="3">
                  <c:v>84.2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30B-4843-ADE1-D7889EBFAA81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Verbandsbeiträge</c:v>
                </c:pt>
              </c:strCache>
            </c:strRef>
          </c:tx>
          <c:spPr>
            <a:ln w="25400" cap="rnd" cmpd="sng" algn="ctr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cat>
            <c:strRef>
              <c:f>Tabelle1!$A$2:$A$5</c:f>
              <c:strCache>
                <c:ptCount val="4"/>
                <c:pt idx="0">
                  <c:v>SJ 12/13</c:v>
                </c:pt>
                <c:pt idx="1">
                  <c:v>SJ 13/14</c:v>
                </c:pt>
                <c:pt idx="2">
                  <c:v>SJ 14/15</c:v>
                </c:pt>
                <c:pt idx="3">
                  <c:v>SJ 15/16</c:v>
                </c:pt>
              </c:strCache>
            </c:strRef>
          </c:cat>
          <c:val>
            <c:numRef>
              <c:f>Tabelle1!$C$2:$C$5</c:f>
              <c:numCache>
                <c:formatCode>General</c:formatCode>
                <c:ptCount val="4"/>
                <c:pt idx="0">
                  <c:v>100</c:v>
                </c:pt>
                <c:pt idx="1">
                  <c:v>95</c:v>
                </c:pt>
                <c:pt idx="2">
                  <c:v>88.4</c:v>
                </c:pt>
                <c:pt idx="3">
                  <c:v>79.7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30B-4843-ADE1-D7889EBFAA81}"/>
            </c:ext>
          </c:extLst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Präsidium</c:v>
                </c:pt>
              </c:strCache>
            </c:strRef>
          </c:tx>
          <c:spPr>
            <a:ln w="25400" cap="rnd" cmpd="sng" algn="ctr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strRef>
              <c:f>Tabelle1!$A$2:$A$5</c:f>
              <c:strCache>
                <c:ptCount val="4"/>
                <c:pt idx="0">
                  <c:v>SJ 12/13</c:v>
                </c:pt>
                <c:pt idx="1">
                  <c:v>SJ 13/14</c:v>
                </c:pt>
                <c:pt idx="2">
                  <c:v>SJ 14/15</c:v>
                </c:pt>
                <c:pt idx="3">
                  <c:v>SJ 15/16</c:v>
                </c:pt>
              </c:strCache>
            </c:strRef>
          </c:cat>
          <c:val>
            <c:numRef>
              <c:f>Tabelle1!$D$2:$D$5</c:f>
              <c:numCache>
                <c:formatCode>General</c:formatCode>
                <c:ptCount val="4"/>
                <c:pt idx="0">
                  <c:v>100</c:v>
                </c:pt>
                <c:pt idx="1">
                  <c:v>100.1</c:v>
                </c:pt>
                <c:pt idx="2">
                  <c:v>71.2</c:v>
                </c:pt>
                <c:pt idx="3">
                  <c:v>60.3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30B-4843-ADE1-D7889EBFAA81}"/>
            </c:ext>
          </c:extLst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Rechtsberatung</c:v>
                </c:pt>
              </c:strCache>
            </c:strRef>
          </c:tx>
          <c:spPr>
            <a:ln w="25400" cap="rnd" cmpd="sng" algn="ctr">
              <a:solidFill>
                <a:srgbClr val="7030A0"/>
              </a:solidFill>
              <a:round/>
            </a:ln>
            <a:effectLst/>
          </c:spPr>
          <c:marker>
            <c:symbol val="none"/>
          </c:marker>
          <c:cat>
            <c:strRef>
              <c:f>Tabelle1!$A$2:$A$5</c:f>
              <c:strCache>
                <c:ptCount val="4"/>
                <c:pt idx="0">
                  <c:v>SJ 12/13</c:v>
                </c:pt>
                <c:pt idx="1">
                  <c:v>SJ 13/14</c:v>
                </c:pt>
                <c:pt idx="2">
                  <c:v>SJ 14/15</c:v>
                </c:pt>
                <c:pt idx="3">
                  <c:v>SJ 15/16</c:v>
                </c:pt>
              </c:strCache>
            </c:strRef>
          </c:cat>
          <c:val>
            <c:numRef>
              <c:f>Tabelle1!$E$2:$E$5</c:f>
              <c:numCache>
                <c:formatCode>General</c:formatCode>
                <c:ptCount val="4"/>
                <c:pt idx="0">
                  <c:v>100</c:v>
                </c:pt>
                <c:pt idx="1">
                  <c:v>85.9</c:v>
                </c:pt>
                <c:pt idx="2">
                  <c:v>84.9</c:v>
                </c:pt>
                <c:pt idx="3">
                  <c:v>91.9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30B-4843-ADE1-D7889EBFAA81}"/>
            </c:ext>
          </c:extLst>
        </c:ser>
        <c:ser>
          <c:idx val="4"/>
          <c:order val="4"/>
          <c:tx>
            <c:strRef>
              <c:f>Tabelle1!$F$1</c:f>
              <c:strCache>
                <c:ptCount val="1"/>
                <c:pt idx="0">
                  <c:v>Total</c:v>
                </c:pt>
              </c:strCache>
            </c:strRef>
          </c:tx>
          <c:spPr>
            <a:ln w="22225" cap="rnd" cmpd="sng" algn="ctr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Tabelle1!$A$2:$A$5</c:f>
              <c:strCache>
                <c:ptCount val="4"/>
                <c:pt idx="0">
                  <c:v>SJ 12/13</c:v>
                </c:pt>
                <c:pt idx="1">
                  <c:v>SJ 13/14</c:v>
                </c:pt>
                <c:pt idx="2">
                  <c:v>SJ 14/15</c:v>
                </c:pt>
                <c:pt idx="3">
                  <c:v>SJ 15/16</c:v>
                </c:pt>
              </c:strCache>
            </c:strRef>
          </c:cat>
          <c:val>
            <c:numRef>
              <c:f>Tabelle1!$F$2:$F$5</c:f>
              <c:numCache>
                <c:formatCode>General</c:formatCode>
                <c:ptCount val="4"/>
                <c:pt idx="0">
                  <c:v>100</c:v>
                </c:pt>
                <c:pt idx="1">
                  <c:v>102.2</c:v>
                </c:pt>
                <c:pt idx="2">
                  <c:v>88</c:v>
                </c:pt>
                <c:pt idx="3">
                  <c:v>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930B-4843-ADE1-D7889EBFAA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chemeClr val="dk1">
                  <a:lumMod val="35000"/>
                  <a:lumOff val="65000"/>
                  <a:alpha val="33000"/>
                </a:schemeClr>
              </a:solidFill>
              <a:round/>
            </a:ln>
            <a:effectLst/>
          </c:spPr>
        </c:dropLines>
        <c:smooth val="0"/>
        <c:axId val="352271192"/>
        <c:axId val="352270208"/>
      </c:lineChart>
      <c:catAx>
        <c:axId val="352271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52270208"/>
        <c:crosses val="autoZero"/>
        <c:auto val="1"/>
        <c:lblAlgn val="ctr"/>
        <c:lblOffset val="100"/>
        <c:noMultiLvlLbl val="0"/>
      </c:catAx>
      <c:valAx>
        <c:axId val="3522702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52271192"/>
        <c:crosses val="autoZero"/>
        <c:crossBetween val="between"/>
      </c:valAx>
      <c:spPr>
        <a:gradFill>
          <a:gsLst>
            <a:gs pos="100000">
              <a:schemeClr val="lt1">
                <a:lumMod val="95000"/>
              </a:schemeClr>
            </a:gs>
            <a:gs pos="0">
              <a:schemeClr val="lt1"/>
            </a:gs>
          </a:gsLst>
          <a:lin ang="5400000" scaled="0"/>
        </a:gradFill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solidFill>
      <a:schemeClr val="lt1"/>
    </a:solidFill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Total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Tabelle1!$A$2:$A$6</c:f>
              <c:strCache>
                <c:ptCount val="5"/>
                <c:pt idx="0">
                  <c:v>12/13</c:v>
                </c:pt>
                <c:pt idx="1">
                  <c:v>13/14</c:v>
                </c:pt>
                <c:pt idx="2">
                  <c:v>14/15</c:v>
                </c:pt>
                <c:pt idx="3">
                  <c:v>15/16</c:v>
                </c:pt>
                <c:pt idx="4">
                  <c:v>16/17</c:v>
                </c:pt>
              </c:strCache>
            </c:strRef>
          </c:cat>
          <c:val>
            <c:numRef>
              <c:f>Tabelle1!$B$2:$B$6</c:f>
              <c:numCache>
                <c:formatCode>General</c:formatCode>
                <c:ptCount val="5"/>
                <c:pt idx="0">
                  <c:v>615</c:v>
                </c:pt>
                <c:pt idx="1">
                  <c:v>601</c:v>
                </c:pt>
                <c:pt idx="2">
                  <c:v>577</c:v>
                </c:pt>
                <c:pt idx="3">
                  <c:v>535</c:v>
                </c:pt>
                <c:pt idx="4">
                  <c:v>527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124-4E7B-BBBA-3F7AA41ECB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43876008"/>
        <c:axId val="343881912"/>
      </c:lineChart>
      <c:catAx>
        <c:axId val="343876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43881912"/>
        <c:crosses val="autoZero"/>
        <c:auto val="1"/>
        <c:lblAlgn val="ctr"/>
        <c:lblOffset val="100"/>
        <c:noMultiLvlLbl val="0"/>
      </c:catAx>
      <c:valAx>
        <c:axId val="3438819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43876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b="0" kern="1200" spc="20" baseline="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 cmpd="sng" algn="ctr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  <a:alpha val="33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/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3DE0-9A3F-495E-B550-99ABAF4D0B61}" type="datetimeFigureOut">
              <a:rPr lang="de-CH" smtClean="0"/>
              <a:t>12.08.2016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33B1F-A8C8-4640-A0B5-AA390F507ABC}" type="slidenum">
              <a:rPr lang="de-CH" smtClean="0"/>
              <a:t>‹Nr.›</a:t>
            </a:fld>
            <a:endParaRPr lang="de-CH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3DE0-9A3F-495E-B550-99ABAF4D0B61}" type="datetimeFigureOut">
              <a:rPr lang="de-CH" smtClean="0"/>
              <a:t>12.08.2016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33B1F-A8C8-4640-A0B5-AA390F507ABC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3DE0-9A3F-495E-B550-99ABAF4D0B61}" type="datetimeFigureOut">
              <a:rPr lang="de-CH" smtClean="0"/>
              <a:t>12.08.2016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33B1F-A8C8-4640-A0B5-AA390F507ABC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3DE0-9A3F-495E-B550-99ABAF4D0B61}" type="datetimeFigureOut">
              <a:rPr lang="de-CH" smtClean="0"/>
              <a:t>12.08.2016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33B1F-A8C8-4640-A0B5-AA390F507ABC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3DE0-9A3F-495E-B550-99ABAF4D0B61}" type="datetimeFigureOut">
              <a:rPr lang="de-CH" smtClean="0"/>
              <a:t>12.08.2016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33B1F-A8C8-4640-A0B5-AA390F507ABC}" type="slidenum">
              <a:rPr lang="de-CH" smtClean="0"/>
              <a:t>‹Nr.›</a:t>
            </a:fld>
            <a:endParaRPr lang="de-CH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3DE0-9A3F-495E-B550-99ABAF4D0B61}" type="datetimeFigureOut">
              <a:rPr lang="de-CH" smtClean="0"/>
              <a:t>12.08.2016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33B1F-A8C8-4640-A0B5-AA390F507ABC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3DE0-9A3F-495E-B550-99ABAF4D0B61}" type="datetimeFigureOut">
              <a:rPr lang="de-CH" smtClean="0"/>
              <a:t>12.08.2016</a:t>
            </a:fld>
            <a:endParaRPr lang="de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33B1F-A8C8-4640-A0B5-AA390F507ABC}" type="slidenum">
              <a:rPr lang="de-CH" smtClean="0"/>
              <a:t>‹Nr.›</a:t>
            </a:fld>
            <a:endParaRPr lang="de-CH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3DE0-9A3F-495E-B550-99ABAF4D0B61}" type="datetimeFigureOut">
              <a:rPr lang="de-CH" smtClean="0"/>
              <a:t>12.08.2016</a:t>
            </a:fld>
            <a:endParaRPr lang="de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33B1F-A8C8-4640-A0B5-AA390F507ABC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3DE0-9A3F-495E-B550-99ABAF4D0B61}" type="datetimeFigureOut">
              <a:rPr lang="de-CH" smtClean="0"/>
              <a:t>12.08.2016</a:t>
            </a:fld>
            <a:endParaRPr lang="de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33B1F-A8C8-4640-A0B5-AA390F507ABC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3DE0-9A3F-495E-B550-99ABAF4D0B61}" type="datetimeFigureOut">
              <a:rPr lang="de-CH" smtClean="0"/>
              <a:t>12.08.2016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33B1F-A8C8-4640-A0B5-AA390F507ABC}" type="slidenum">
              <a:rPr lang="de-CH" smtClean="0"/>
              <a:t>‹Nr.›</a:t>
            </a:fld>
            <a:endParaRPr lang="de-CH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3DE0-9A3F-495E-B550-99ABAF4D0B61}" type="datetimeFigureOut">
              <a:rPr lang="de-CH" smtClean="0"/>
              <a:t>12.08.2016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33B1F-A8C8-4640-A0B5-AA390F507ABC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2E53DE0-9A3F-495E-B550-99ABAF4D0B61}" type="datetimeFigureOut">
              <a:rPr lang="de-CH" smtClean="0"/>
              <a:t>12.08.2016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68833B1F-A8C8-4640-A0B5-AA390F507ABC}" type="slidenum">
              <a:rPr lang="de-CH" smtClean="0"/>
              <a:t>‹Nr.›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CH" dirty="0" smtClean="0"/>
              <a:t>Rechnung 2015/2016</a:t>
            </a:r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CH" dirty="0"/>
          </a:p>
        </p:txBody>
      </p:sp>
      <p:pic>
        <p:nvPicPr>
          <p:cNvPr id="4" name="Picture 2" descr="H:\020_Lehrerverein\Website\LSH_Logo_ohn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1130" y="391899"/>
            <a:ext cx="1458150" cy="1174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1373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dirty="0" smtClean="0"/>
              <a:t>Finanzentwicklung</a:t>
            </a:r>
            <a:endParaRPr lang="de-CH" sz="1800" dirty="0"/>
          </a:p>
        </p:txBody>
      </p:sp>
      <p:pic>
        <p:nvPicPr>
          <p:cNvPr id="5" name="Picture 2" descr="H:\020_Lehrerverein\Website\LSH_Logo_ohn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1130" y="391899"/>
            <a:ext cx="1458150" cy="1174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Inhaltsplatzhalt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3426476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9443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dirty="0" smtClean="0"/>
              <a:t>Entwicklung Mitgliederzahlen</a:t>
            </a:r>
            <a:endParaRPr lang="de-CH" sz="1800" dirty="0"/>
          </a:p>
        </p:txBody>
      </p:sp>
      <p:pic>
        <p:nvPicPr>
          <p:cNvPr id="5" name="Picture 2" descr="H:\020_Lehrerverein\Website\LSH_Logo_ohn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1130" y="391899"/>
            <a:ext cx="1458150" cy="1174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76800"/>
          </a:xfrm>
        </p:spPr>
        <p:txBody>
          <a:bodyPr/>
          <a:lstStyle/>
          <a:p>
            <a:r>
              <a:rPr lang="de-CH" dirty="0" smtClean="0"/>
              <a:t>12/13 (458 </a:t>
            </a:r>
            <a:r>
              <a:rPr lang="de-CH" dirty="0" err="1" smtClean="0"/>
              <a:t>Vollpensen</a:t>
            </a:r>
            <a:r>
              <a:rPr lang="de-CH" dirty="0" smtClean="0"/>
              <a:t>, 48 </a:t>
            </a:r>
            <a:r>
              <a:rPr lang="de-CH" dirty="0" err="1" smtClean="0"/>
              <a:t>Kleinpensen</a:t>
            </a:r>
            <a:r>
              <a:rPr lang="de-CH" dirty="0" smtClean="0"/>
              <a:t>, 109 Pensionierte)</a:t>
            </a:r>
          </a:p>
          <a:p>
            <a:r>
              <a:rPr lang="de-CH" dirty="0" smtClean="0"/>
              <a:t>13/14 (425, 67, 109)</a:t>
            </a:r>
          </a:p>
          <a:p>
            <a:r>
              <a:rPr lang="de-CH" dirty="0" smtClean="0"/>
              <a:t>14/15 (425, 50, 102)</a:t>
            </a:r>
          </a:p>
          <a:p>
            <a:r>
              <a:rPr lang="de-CH" dirty="0" smtClean="0"/>
              <a:t>15/16 (385, 43, 107)</a:t>
            </a:r>
          </a:p>
          <a:p>
            <a:r>
              <a:rPr lang="de-CH" dirty="0" smtClean="0"/>
              <a:t>16/17 (352, 72, 103)</a:t>
            </a:r>
          </a:p>
          <a:p>
            <a:r>
              <a:rPr lang="de-CH" dirty="0" smtClean="0">
                <a:solidFill>
                  <a:srgbClr val="FF0000"/>
                </a:solidFill>
              </a:rPr>
              <a:t>17/18 (???, !!!)</a:t>
            </a:r>
          </a:p>
          <a:p>
            <a:pPr marL="0" indent="0">
              <a:buNone/>
            </a:pPr>
            <a:endParaRPr lang="de-CH" dirty="0"/>
          </a:p>
        </p:txBody>
      </p:sp>
      <p:graphicFrame>
        <p:nvGraphicFramePr>
          <p:cNvPr id="7" name="Diagramm 6"/>
          <p:cNvGraphicFramePr/>
          <p:nvPr>
            <p:extLst>
              <p:ext uri="{D42A27DB-BD31-4B8C-83A1-F6EECF244321}">
                <p14:modId xmlns:p14="http://schemas.microsoft.com/office/powerpoint/2010/main" val="4057771640"/>
              </p:ext>
            </p:extLst>
          </p:nvPr>
        </p:nvGraphicFramePr>
        <p:xfrm>
          <a:off x="3707904" y="2132856"/>
          <a:ext cx="5280248" cy="4552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64888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dirty="0" smtClean="0"/>
              <a:t>Bilanz per 31. Juli 2016</a:t>
            </a:r>
            <a:endParaRPr lang="de-CH" sz="1800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1489446"/>
              </p:ext>
            </p:extLst>
          </p:nvPr>
        </p:nvGraphicFramePr>
        <p:xfrm>
          <a:off x="457200" y="1600200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600" dirty="0" smtClean="0"/>
                        <a:t>Vereinsvermögen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CH" sz="1600" dirty="0" smtClean="0"/>
                        <a:t>31.</a:t>
                      </a:r>
                      <a:r>
                        <a:rPr lang="de-CH" sz="1600" baseline="0" dirty="0" smtClean="0"/>
                        <a:t> Juli </a:t>
                      </a:r>
                      <a:r>
                        <a:rPr lang="de-CH" sz="1600" dirty="0" smtClean="0"/>
                        <a:t>2015</a:t>
                      </a:r>
                      <a:endParaRPr lang="de-C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CH" sz="1600" dirty="0" smtClean="0"/>
                        <a:t>31.</a:t>
                      </a:r>
                      <a:r>
                        <a:rPr lang="de-CH" sz="1600" baseline="0" dirty="0" smtClean="0"/>
                        <a:t> Juli </a:t>
                      </a:r>
                      <a:r>
                        <a:rPr lang="de-CH" sz="1600" dirty="0" smtClean="0"/>
                        <a:t>2016</a:t>
                      </a:r>
                      <a:endParaRPr lang="de-C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CH" sz="1600" dirty="0" smtClean="0"/>
                        <a:t>Veränderung</a:t>
                      </a:r>
                      <a:endParaRPr lang="de-CH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600" dirty="0" smtClean="0"/>
                        <a:t>Postkonto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600" dirty="0" smtClean="0"/>
                        <a:t>CHF 27’886.59</a:t>
                      </a:r>
                      <a:endParaRPr lang="de-C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600" dirty="0" smtClean="0"/>
                        <a:t>CHF 47’195.75</a:t>
                      </a:r>
                      <a:endParaRPr lang="de-C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600" dirty="0" smtClean="0"/>
                        <a:t> CHF 19’309.16</a:t>
                      </a:r>
                      <a:endParaRPr lang="de-CH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600" dirty="0" smtClean="0"/>
                        <a:t>SH Kantonalbank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600" dirty="0" smtClean="0"/>
                        <a:t>CHF 33’936.70</a:t>
                      </a:r>
                      <a:endParaRPr lang="de-C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600" dirty="0" smtClean="0"/>
                        <a:t>CHF 33’964.95</a:t>
                      </a:r>
                      <a:endParaRPr lang="de-C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600" dirty="0" smtClean="0"/>
                        <a:t>CHF 28.25</a:t>
                      </a:r>
                      <a:endParaRPr lang="de-CH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600" b="1" i="0" dirty="0" smtClean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600" b="1" i="0" dirty="0" smtClean="0"/>
                        <a:t>CHF 61’823.29</a:t>
                      </a:r>
                      <a:endParaRPr lang="de-CH" sz="1600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600" b="1" i="0" dirty="0" smtClean="0"/>
                        <a:t>CHF 81’160.70</a:t>
                      </a:r>
                      <a:endParaRPr lang="de-CH" sz="1600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600" b="1" i="0" dirty="0" smtClean="0">
                          <a:solidFill>
                            <a:schemeClr val="tx1"/>
                          </a:solidFill>
                        </a:rPr>
                        <a:t>CHF 19’337.41</a:t>
                      </a:r>
                      <a:endParaRPr lang="de-CH" sz="1600" b="1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5" name="Picture 2" descr="H:\020_Lehrerverein\Website\LSH_Logo_ohn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1130" y="391899"/>
            <a:ext cx="1458150" cy="1174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Inhaltsplatzhalt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2172996"/>
              </p:ext>
            </p:extLst>
          </p:nvPr>
        </p:nvGraphicFramePr>
        <p:xfrm>
          <a:off x="457200" y="3652232"/>
          <a:ext cx="8229600" cy="3337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026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25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CH" sz="1800" b="1" dirty="0" smtClean="0"/>
                        <a:t>Aktiven</a:t>
                      </a:r>
                      <a:endParaRPr lang="de-CH" sz="18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CH" sz="18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CH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800" b="1" dirty="0" smtClean="0"/>
                        <a:t>Passiven</a:t>
                      </a:r>
                      <a:endParaRPr lang="de-CH" sz="18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CH" sz="1400" b="0" dirty="0" smtClean="0"/>
                        <a:t>Postkonto</a:t>
                      </a:r>
                      <a:endParaRPr lang="de-CH" sz="1400" b="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400" b="0" dirty="0" smtClean="0"/>
                        <a:t>CHF 47’195.75</a:t>
                      </a:r>
                      <a:endParaRPr lang="de-CH" sz="1400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de-CH" sz="1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CH" sz="1400" b="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CH" sz="1400" b="0" dirty="0" smtClean="0"/>
                        <a:t>SH KB (Rechtshilfefonds)</a:t>
                      </a:r>
                      <a:endParaRPr lang="de-CH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400" b="0" dirty="0" smtClean="0"/>
                        <a:t>CHF 33’964.95</a:t>
                      </a:r>
                      <a:endParaRPr lang="de-CH" sz="1400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de-CH" sz="1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CH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CH" sz="1400" b="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e-CH" sz="1400" b="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de-CH" sz="1400" b="0" dirty="0" smtClean="0"/>
                        <a:t>Transitorische</a:t>
                      </a:r>
                      <a:r>
                        <a:rPr lang="de-CH" sz="1400" b="0" baseline="0" dirty="0" smtClean="0"/>
                        <a:t> Passiven</a:t>
                      </a:r>
                      <a:endParaRPr lang="de-CH" sz="1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400" b="0" i="0" dirty="0" smtClean="0"/>
                        <a:t>CHF 6’486.40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CH" sz="1400" b="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e-CH" sz="1400" b="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de-CH" sz="1400" b="0" dirty="0" smtClean="0"/>
                        <a:t>Rückstellungen</a:t>
                      </a:r>
                      <a:endParaRPr lang="de-CH" sz="1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400" b="0" i="0" dirty="0" smtClean="0"/>
                        <a:t>CHF 10’000.00</a:t>
                      </a:r>
                      <a:endParaRPr lang="de-CH" sz="1400" b="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CH" sz="1400" b="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e-CH" sz="1400" b="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de-CH" sz="1400" b="0" dirty="0" smtClean="0"/>
                        <a:t>Eigenkapital</a:t>
                      </a:r>
                      <a:endParaRPr lang="de-CH" sz="1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400" b="0" dirty="0" smtClean="0"/>
                        <a:t>CHF </a:t>
                      </a:r>
                      <a:r>
                        <a:rPr lang="de-CH" sz="1400" b="0" i="0" dirty="0" smtClean="0"/>
                        <a:t>61’823.29</a:t>
                      </a:r>
                      <a:endParaRPr lang="de-CH" sz="1400" b="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CH" sz="1400" b="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e-CH" sz="1400" b="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CH" sz="1400" b="1" dirty="0" smtClean="0">
                          <a:solidFill>
                            <a:srgbClr val="00B050"/>
                          </a:solidFill>
                        </a:rPr>
                        <a:t>Gewinn</a:t>
                      </a:r>
                      <a:endParaRPr lang="de-CH" sz="1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400" b="1" dirty="0" smtClean="0">
                          <a:solidFill>
                            <a:srgbClr val="00B050"/>
                          </a:solidFill>
                        </a:rPr>
                        <a:t>CHF 2’851.01</a:t>
                      </a:r>
                      <a:endParaRPr lang="de-CH" sz="1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CH" sz="1400" b="1" dirty="0" smtClean="0"/>
                        <a:t>Total</a:t>
                      </a:r>
                      <a:endParaRPr lang="de-CH" sz="1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400" b="1" dirty="0" smtClean="0"/>
                        <a:t>CHF </a:t>
                      </a:r>
                      <a:r>
                        <a:rPr lang="de-CH" sz="1400" b="1" i="0" dirty="0" smtClean="0"/>
                        <a:t>81’160.70</a:t>
                      </a:r>
                      <a:endParaRPr lang="de-CH" sz="1400" b="1" i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CH" sz="1400" b="1" dirty="0" smtClean="0"/>
                        <a:t>Total</a:t>
                      </a:r>
                      <a:endParaRPr lang="de-CH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400" b="1" dirty="0" smtClean="0"/>
                        <a:t>CHF </a:t>
                      </a:r>
                      <a:r>
                        <a:rPr lang="de-CH" sz="1400" b="1" i="0" dirty="0" smtClean="0"/>
                        <a:t>81’160.70</a:t>
                      </a:r>
                      <a:endParaRPr lang="de-CH" sz="1400" b="1" i="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CH" sz="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endParaRPr lang="de-CH" sz="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de-CH" sz="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198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sz="4400" dirty="0" smtClean="0"/>
              <a:t>Erfolgsrechnung 2015/2016</a:t>
            </a:r>
            <a:endParaRPr lang="de-CH" sz="2200" dirty="0"/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3783429"/>
              </p:ext>
            </p:extLst>
          </p:nvPr>
        </p:nvGraphicFramePr>
        <p:xfrm>
          <a:off x="323528" y="1600190"/>
          <a:ext cx="8496944" cy="44421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642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76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19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5139">
                <a:tc>
                  <a:txBody>
                    <a:bodyPr/>
                    <a:lstStyle/>
                    <a:p>
                      <a:r>
                        <a:rPr lang="de-CH" sz="1800" b="1" dirty="0" smtClean="0"/>
                        <a:t>Aufwand</a:t>
                      </a:r>
                      <a:endParaRPr lang="de-CH" sz="18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CH" sz="18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CH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800" b="1" dirty="0" smtClean="0"/>
                        <a:t>Ertrag</a:t>
                      </a:r>
                      <a:endParaRPr lang="de-CH" sz="18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039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CH" sz="1400" dirty="0" smtClean="0"/>
                        <a:t>Verbandsbeiträge</a:t>
                      </a:r>
                      <a:endParaRPr lang="de-CH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CH" sz="1400" dirty="0" smtClean="0"/>
                        <a:t>CHF 29’866.00</a:t>
                      </a:r>
                      <a:endParaRPr lang="de-CH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CH" sz="1400" dirty="0" smtClean="0"/>
                        <a:t>Mitgliederbeiträge</a:t>
                      </a:r>
                      <a:endParaRPr lang="de-C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CH" sz="1400" dirty="0" smtClean="0"/>
                        <a:t>CHF 98’654.00</a:t>
                      </a:r>
                      <a:endParaRPr lang="de-CH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039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CH" sz="1400" dirty="0" smtClean="0"/>
                        <a:t>Rechtsberatung Jurist</a:t>
                      </a:r>
                      <a:endParaRPr lang="de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CH" sz="1400" dirty="0" smtClean="0"/>
                        <a:t>CHF 31’224.00</a:t>
                      </a:r>
                      <a:endParaRPr lang="de-CH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CH" sz="1400" dirty="0" smtClean="0"/>
                        <a:t>Zinsen</a:t>
                      </a:r>
                      <a:endParaRPr lang="de-C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CH" sz="1400" dirty="0" smtClean="0"/>
                        <a:t>CHF 32.45</a:t>
                      </a:r>
                      <a:endParaRPr lang="de-CH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1039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CH" sz="1400" dirty="0" smtClean="0"/>
                        <a:t>Entlastungslektionen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CH" sz="1400" dirty="0" smtClean="0"/>
                        <a:t>CHF 21’663.45</a:t>
                      </a:r>
                      <a:endParaRPr lang="de-CH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CH" sz="1400" dirty="0" smtClean="0"/>
                        <a:t>Ausserordentlicher</a:t>
                      </a:r>
                      <a:r>
                        <a:rPr lang="de-CH" sz="1400" baseline="0" dirty="0" smtClean="0"/>
                        <a:t> Ertrag</a:t>
                      </a:r>
                      <a:endParaRPr lang="de-C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CH" sz="1400" dirty="0" smtClean="0"/>
                        <a:t>CHF 18’448.60</a:t>
                      </a:r>
                      <a:endParaRPr lang="de-CH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1039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CH" sz="1400" dirty="0" smtClean="0"/>
                        <a:t>Funktionszulage</a:t>
                      </a:r>
                      <a:endParaRPr lang="de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CH" sz="1400" dirty="0" smtClean="0"/>
                        <a:t>CHF</a:t>
                      </a:r>
                      <a:r>
                        <a:rPr lang="de-CH" sz="1400" baseline="0" dirty="0" smtClean="0"/>
                        <a:t> 9’000.00</a:t>
                      </a:r>
                      <a:endParaRPr lang="de-CH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e-C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e-CH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1039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CH" sz="1400" dirty="0" smtClean="0"/>
                        <a:t>Sitzungsgelder</a:t>
                      </a:r>
                      <a:r>
                        <a:rPr lang="de-CH" sz="1400" baseline="0" dirty="0" smtClean="0"/>
                        <a:t> Vorstand</a:t>
                      </a:r>
                      <a:endParaRPr lang="de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CH" sz="1400" dirty="0" smtClean="0"/>
                        <a:t>CHF 3’200.00</a:t>
                      </a:r>
                      <a:endParaRPr lang="de-CH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e-C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e-CH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1039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CH" sz="1400" dirty="0" smtClean="0"/>
                        <a:t>Spesen Vorstand</a:t>
                      </a:r>
                      <a:endParaRPr lang="de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CH" sz="1400" dirty="0" smtClean="0"/>
                        <a:t>CHF 2’987.39</a:t>
                      </a:r>
                      <a:endParaRPr lang="de-CH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e-C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e-CH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1039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CH" sz="1400" dirty="0" smtClean="0"/>
                        <a:t>Sekretariat LSH</a:t>
                      </a:r>
                      <a:endParaRPr lang="de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CH" sz="1400" dirty="0" smtClean="0"/>
                        <a:t>CHF 2’419.65</a:t>
                      </a:r>
                      <a:endParaRPr lang="de-CH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e-C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e-CH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1039">
                <a:tc>
                  <a:txBody>
                    <a:bodyPr/>
                    <a:lstStyle/>
                    <a:p>
                      <a:r>
                        <a:rPr lang="de-CH" sz="1400" dirty="0" smtClean="0"/>
                        <a:t>Öffentlichkeitsarbeit</a:t>
                      </a:r>
                      <a:endParaRPr lang="de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CH" sz="1400" dirty="0" smtClean="0"/>
                        <a:t>CHF 13’923.55</a:t>
                      </a:r>
                      <a:endParaRPr lang="de-CH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e-CH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e-CH" sz="14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1039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CH" sz="1400" b="1" dirty="0" smtClean="0">
                          <a:solidFill>
                            <a:srgbClr val="00B050"/>
                          </a:solidFill>
                        </a:rPr>
                        <a:t>Reingewinn</a:t>
                      </a:r>
                      <a:endParaRPr lang="de-CH" sz="1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400" b="1" dirty="0" smtClean="0">
                          <a:solidFill>
                            <a:srgbClr val="00B050"/>
                          </a:solidFill>
                        </a:rPr>
                        <a:t>CHF 2’851.01</a:t>
                      </a:r>
                      <a:endParaRPr lang="de-CH" sz="1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e-CH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e-CH" sz="140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7616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CH" sz="1400" dirty="0" smtClean="0"/>
                        <a:t>Total</a:t>
                      </a:r>
                      <a:endParaRPr lang="de-CH" sz="1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CH" sz="1400" dirty="0" smtClean="0"/>
                        <a:t>CHF 117’135.05</a:t>
                      </a:r>
                      <a:endParaRPr lang="de-CH" sz="14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CH" sz="1400" dirty="0" smtClean="0"/>
                        <a:t>Total</a:t>
                      </a:r>
                      <a:endParaRPr lang="de-CH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CH" sz="1400" dirty="0" smtClean="0"/>
                        <a:t>CHF 117’135.05</a:t>
                      </a:r>
                      <a:endParaRPr lang="de-CH" sz="1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1026" name="Picture 2" descr="H:\020_Lehrerverein\Website\LSH_Logo_ohn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1130" y="391899"/>
            <a:ext cx="1458150" cy="1174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956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sz="4400" dirty="0" smtClean="0"/>
              <a:t>Funktionszulage?!</a:t>
            </a:r>
            <a:endParaRPr lang="de-CH" sz="2200" dirty="0"/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idx="1"/>
            <p:extLst/>
          </p:nvPr>
        </p:nvGraphicFramePr>
        <p:xfrm>
          <a:off x="323528" y="1600190"/>
          <a:ext cx="8496944" cy="44421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642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76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19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5139">
                <a:tc>
                  <a:txBody>
                    <a:bodyPr/>
                    <a:lstStyle/>
                    <a:p>
                      <a:r>
                        <a:rPr lang="de-CH" sz="1800" b="1" dirty="0" smtClean="0"/>
                        <a:t>Aufwand</a:t>
                      </a:r>
                      <a:endParaRPr lang="de-CH" sz="18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CH" sz="18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CH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800" b="1" dirty="0" smtClean="0"/>
                        <a:t>Ertrag</a:t>
                      </a:r>
                      <a:endParaRPr lang="de-CH" sz="18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039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CH" sz="1400" dirty="0" smtClean="0"/>
                        <a:t>Verbandsbeiträge</a:t>
                      </a:r>
                      <a:endParaRPr lang="de-CH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CH" sz="1400" dirty="0" smtClean="0"/>
                        <a:t>CHF 29’866.00</a:t>
                      </a:r>
                      <a:endParaRPr lang="de-CH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CH" sz="1400" dirty="0" smtClean="0"/>
                        <a:t>Mitgliederbeiträge</a:t>
                      </a:r>
                      <a:endParaRPr lang="de-C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CH" sz="1400" dirty="0" smtClean="0"/>
                        <a:t>CHF 98’654.00</a:t>
                      </a:r>
                      <a:endParaRPr lang="de-CH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039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CH" sz="1400" dirty="0" smtClean="0"/>
                        <a:t>Rechtsberatung Jurist</a:t>
                      </a:r>
                      <a:endParaRPr lang="de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CH" sz="1400" dirty="0" smtClean="0"/>
                        <a:t>CHF 31’224.00</a:t>
                      </a:r>
                      <a:endParaRPr lang="de-CH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CH" sz="1400" dirty="0" smtClean="0"/>
                        <a:t>Zinsen</a:t>
                      </a:r>
                      <a:endParaRPr lang="de-C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CH" sz="1400" dirty="0" smtClean="0"/>
                        <a:t>CHF 32.45</a:t>
                      </a:r>
                      <a:endParaRPr lang="de-CH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1039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CH" sz="1400" dirty="0" smtClean="0"/>
                        <a:t>Entlastungslektionen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CH" sz="1400" dirty="0" smtClean="0"/>
                        <a:t>CHF 21’663.45</a:t>
                      </a:r>
                      <a:endParaRPr lang="de-CH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CH" sz="1400" dirty="0" smtClean="0"/>
                        <a:t>Ausserordentlicher</a:t>
                      </a:r>
                      <a:r>
                        <a:rPr lang="de-CH" sz="1400" baseline="0" dirty="0" smtClean="0"/>
                        <a:t> Ertrag</a:t>
                      </a:r>
                      <a:endParaRPr lang="de-C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CH" sz="1400" dirty="0" smtClean="0"/>
                        <a:t>CHF 18’448.60</a:t>
                      </a:r>
                      <a:endParaRPr lang="de-CH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1039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CH" sz="1400" dirty="0" smtClean="0">
                          <a:solidFill>
                            <a:srgbClr val="7030A0"/>
                          </a:solidFill>
                        </a:rPr>
                        <a:t>Funktionszulage</a:t>
                      </a:r>
                      <a:endParaRPr lang="de-CH" sz="1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CH" sz="1400" dirty="0" smtClean="0">
                          <a:solidFill>
                            <a:srgbClr val="7030A0"/>
                          </a:solidFill>
                        </a:rPr>
                        <a:t>CHF</a:t>
                      </a:r>
                      <a:r>
                        <a:rPr lang="de-CH" sz="1400" baseline="0" dirty="0" smtClean="0">
                          <a:solidFill>
                            <a:srgbClr val="7030A0"/>
                          </a:solidFill>
                        </a:rPr>
                        <a:t> 9’000.00</a:t>
                      </a:r>
                      <a:endParaRPr lang="de-CH" sz="140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e-C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e-CH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1039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CH" sz="1400" dirty="0" smtClean="0"/>
                        <a:t>Sitzungsgelder</a:t>
                      </a:r>
                      <a:r>
                        <a:rPr lang="de-CH" sz="1400" baseline="0" dirty="0" smtClean="0"/>
                        <a:t> Vorstand</a:t>
                      </a:r>
                      <a:endParaRPr lang="de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CH" sz="1400" dirty="0" smtClean="0"/>
                        <a:t>CHF 3’200.00</a:t>
                      </a:r>
                      <a:endParaRPr lang="de-CH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e-C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e-CH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1039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CH" sz="1400" dirty="0" smtClean="0"/>
                        <a:t>Spesen Vorstand</a:t>
                      </a:r>
                      <a:endParaRPr lang="de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CH" sz="1400" dirty="0" smtClean="0"/>
                        <a:t>CHF 2’987.39</a:t>
                      </a:r>
                      <a:endParaRPr lang="de-CH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e-C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e-CH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1039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CH" sz="1400" dirty="0" smtClean="0"/>
                        <a:t>Sekretariat LSH</a:t>
                      </a:r>
                      <a:endParaRPr lang="de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CH" sz="1400" dirty="0" smtClean="0"/>
                        <a:t>CHF 2’419.65</a:t>
                      </a:r>
                      <a:endParaRPr lang="de-CH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e-C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e-CH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1039">
                <a:tc>
                  <a:txBody>
                    <a:bodyPr/>
                    <a:lstStyle/>
                    <a:p>
                      <a:r>
                        <a:rPr lang="de-CH" sz="1400" dirty="0" smtClean="0"/>
                        <a:t>Öffentlichkeitsarbeit</a:t>
                      </a:r>
                      <a:endParaRPr lang="de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CH" sz="1400" dirty="0" smtClean="0"/>
                        <a:t>CHF 13’923.55</a:t>
                      </a:r>
                      <a:endParaRPr lang="de-CH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e-CH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e-CH" sz="14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1039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CH" sz="1400" b="1" dirty="0" smtClean="0">
                          <a:solidFill>
                            <a:srgbClr val="00B050"/>
                          </a:solidFill>
                        </a:rPr>
                        <a:t>Reingewinn</a:t>
                      </a:r>
                      <a:endParaRPr lang="de-CH" sz="1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400" b="1" dirty="0" smtClean="0">
                          <a:solidFill>
                            <a:srgbClr val="00B050"/>
                          </a:solidFill>
                        </a:rPr>
                        <a:t>CHF 2’851.01</a:t>
                      </a:r>
                      <a:endParaRPr lang="de-CH" sz="1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e-CH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e-CH" sz="140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7616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CH" sz="1400" dirty="0" smtClean="0"/>
                        <a:t>Total</a:t>
                      </a:r>
                      <a:endParaRPr lang="de-CH" sz="1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CH" sz="1400" dirty="0" smtClean="0"/>
                        <a:t>CHF 117’135.05</a:t>
                      </a:r>
                      <a:endParaRPr lang="de-CH" sz="14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CH" sz="1400" dirty="0" smtClean="0"/>
                        <a:t>Total</a:t>
                      </a:r>
                      <a:endParaRPr lang="de-CH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CH" sz="1400" dirty="0" smtClean="0"/>
                        <a:t>CHF 117’135.05</a:t>
                      </a:r>
                      <a:endParaRPr lang="de-CH" sz="1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1026" name="Picture 2" descr="H:\020_Lehrerverein\Website\LSH_Logo_ohn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1130" y="391899"/>
            <a:ext cx="1458150" cy="1174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7117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sz="4400" dirty="0" smtClean="0"/>
              <a:t>Funktionszulage?!</a:t>
            </a:r>
            <a:endParaRPr lang="de-CH" sz="2200" dirty="0"/>
          </a:p>
        </p:txBody>
      </p:sp>
      <p:pic>
        <p:nvPicPr>
          <p:cNvPr id="1026" name="Picture 2" descr="H:\020_Lehrerverein\Website\LSH_Logo_ohn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1130" y="391899"/>
            <a:ext cx="1458150" cy="1174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CH" dirty="0" smtClean="0"/>
              <a:t>Ziel: Abschaffung der Funktionszulage (FZ)</a:t>
            </a:r>
            <a:br>
              <a:rPr lang="de-CH" dirty="0" smtClean="0"/>
            </a:br>
            <a:r>
              <a:rPr lang="de-CH" dirty="0" smtClean="0"/>
              <a:t>(FZ entspricht ca. 1-2 Entlastungslektionen)</a:t>
            </a:r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r>
              <a:rPr lang="de-CH" dirty="0" smtClean="0"/>
              <a:t>Situation Vergangenheit</a:t>
            </a:r>
          </a:p>
          <a:p>
            <a:r>
              <a:rPr lang="de-CH" dirty="0" smtClean="0"/>
              <a:t>SJ 14/15: 5 </a:t>
            </a:r>
            <a:r>
              <a:rPr lang="de-CH" dirty="0"/>
              <a:t>Entlastungslektionen plus </a:t>
            </a:r>
            <a:r>
              <a:rPr lang="de-CH" dirty="0" smtClean="0"/>
              <a:t>FZ</a:t>
            </a:r>
            <a:br>
              <a:rPr lang="de-CH" dirty="0" smtClean="0"/>
            </a:br>
            <a:r>
              <a:rPr lang="de-CH" dirty="0" smtClean="0">
                <a:sym typeface="Wingdings" panose="05000000000000000000" pitchFamily="2" charset="2"/>
              </a:rPr>
              <a:t> Zeiterfassung: «Zu viel – Rückzahlung der FZ»</a:t>
            </a:r>
          </a:p>
          <a:p>
            <a:r>
              <a:rPr lang="de-CH" dirty="0" smtClean="0"/>
              <a:t>SJ 15/16: 4 </a:t>
            </a:r>
            <a:r>
              <a:rPr lang="de-CH" dirty="0"/>
              <a:t>Entlastungslektionen plus </a:t>
            </a:r>
            <a:r>
              <a:rPr lang="de-CH" dirty="0" smtClean="0"/>
              <a:t>FZ</a:t>
            </a:r>
            <a:br>
              <a:rPr lang="de-CH" dirty="0" smtClean="0"/>
            </a:br>
            <a:r>
              <a:rPr lang="de-CH" dirty="0" smtClean="0">
                <a:sym typeface="Wingdings" panose="05000000000000000000" pitchFamily="2" charset="2"/>
              </a:rPr>
              <a:t> Zeiterfassung: «OK – aber Problematik der FZ»</a:t>
            </a:r>
          </a:p>
          <a:p>
            <a:pPr marL="0" indent="0">
              <a:buNone/>
            </a:pPr>
            <a:endParaRPr lang="de-CH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CH" dirty="0" smtClean="0">
                <a:sym typeface="Wingdings" panose="05000000000000000000" pitchFamily="2" charset="2"/>
              </a:rPr>
              <a:t>Antrag für Spesenreglement</a:t>
            </a:r>
          </a:p>
          <a:p>
            <a:r>
              <a:rPr lang="de-CH" dirty="0" smtClean="0"/>
              <a:t>SJ 16/17: 5 </a:t>
            </a:r>
            <a:r>
              <a:rPr lang="de-CH" dirty="0"/>
              <a:t>Entlastungslektionen </a:t>
            </a:r>
            <a:r>
              <a:rPr lang="de-CH" dirty="0" smtClean="0"/>
              <a:t>keine FZ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089853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Budget 2016/2017</a:t>
            </a:r>
            <a:endParaRPr lang="de-CH" dirty="0"/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0139016"/>
              </p:ext>
            </p:extLst>
          </p:nvPr>
        </p:nvGraphicFramePr>
        <p:xfrm>
          <a:off x="457200" y="1600200"/>
          <a:ext cx="8435280" cy="37940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186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48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57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1556">
                <a:tc>
                  <a:txBody>
                    <a:bodyPr/>
                    <a:lstStyle/>
                    <a:p>
                      <a:r>
                        <a:rPr lang="de-CH" sz="1800" b="1" dirty="0" smtClean="0"/>
                        <a:t>Aufwand</a:t>
                      </a:r>
                      <a:endParaRPr lang="de-CH" sz="18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CH" sz="18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CH" sz="18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800" b="1" dirty="0" smtClean="0"/>
                        <a:t>Ertrag</a:t>
                      </a:r>
                      <a:endParaRPr lang="de-CH" sz="18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1556">
                <a:tc>
                  <a:txBody>
                    <a:bodyPr/>
                    <a:lstStyle/>
                    <a:p>
                      <a:r>
                        <a:rPr lang="de-CH" sz="1400" dirty="0" smtClean="0"/>
                        <a:t>Verbandsbeiträge</a:t>
                      </a:r>
                      <a:endParaRPr lang="de-CH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400" dirty="0" smtClean="0"/>
                        <a:t>CHF 30’000.00</a:t>
                      </a:r>
                      <a:endParaRPr lang="de-CH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de-CH" sz="1400" dirty="0" smtClean="0"/>
                        <a:t>Mitgliederbeiträge</a:t>
                      </a:r>
                      <a:endParaRPr lang="de-C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400" dirty="0" smtClean="0"/>
                        <a:t>CHF 98’000.00</a:t>
                      </a:r>
                      <a:endParaRPr lang="de-CH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1556">
                <a:tc>
                  <a:txBody>
                    <a:bodyPr/>
                    <a:lstStyle/>
                    <a:p>
                      <a:r>
                        <a:rPr lang="de-CH" sz="1400" dirty="0" smtClean="0"/>
                        <a:t>Rechtsberatung Jurist</a:t>
                      </a:r>
                      <a:endParaRPr lang="de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400" dirty="0" smtClean="0"/>
                        <a:t>CHF 28’000.00</a:t>
                      </a:r>
                      <a:endParaRPr lang="de-CH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de-CH" sz="1400" dirty="0" smtClean="0"/>
                        <a:t>Zinsen</a:t>
                      </a:r>
                      <a:endParaRPr lang="de-C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400" dirty="0" smtClean="0"/>
                        <a:t>CHF 30.00</a:t>
                      </a:r>
                      <a:endParaRPr lang="de-CH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1556">
                <a:tc>
                  <a:txBody>
                    <a:bodyPr/>
                    <a:lstStyle/>
                    <a:p>
                      <a:r>
                        <a:rPr lang="de-CH" sz="1400" dirty="0" smtClean="0"/>
                        <a:t>Entlastungslektionen Präsidentin</a:t>
                      </a:r>
                      <a:endParaRPr lang="de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400" dirty="0" smtClean="0"/>
                        <a:t>CHF 27’500.00</a:t>
                      </a:r>
                      <a:endParaRPr lang="de-CH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de-CH" sz="1400" dirty="0" smtClean="0"/>
                        <a:t>Ausserordentlicher</a:t>
                      </a:r>
                      <a:r>
                        <a:rPr lang="de-CH" sz="1400" baseline="0" dirty="0" smtClean="0"/>
                        <a:t> Ertrag</a:t>
                      </a:r>
                      <a:endParaRPr lang="de-C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400" dirty="0" smtClean="0"/>
                        <a:t>CHF 6’970.00</a:t>
                      </a:r>
                      <a:endParaRPr lang="de-CH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1556">
                <a:tc>
                  <a:txBody>
                    <a:bodyPr/>
                    <a:lstStyle/>
                    <a:p>
                      <a:r>
                        <a:rPr lang="de-CH" sz="1400" dirty="0" smtClean="0"/>
                        <a:t>Sitzungsgelder</a:t>
                      </a:r>
                      <a:r>
                        <a:rPr lang="de-CH" sz="1400" baseline="0" dirty="0" smtClean="0"/>
                        <a:t> Vorstand</a:t>
                      </a:r>
                      <a:endParaRPr lang="de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400" dirty="0" smtClean="0"/>
                        <a:t>CHF 4’000.00</a:t>
                      </a:r>
                      <a:endParaRPr lang="de-CH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de-C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CH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1556">
                <a:tc>
                  <a:txBody>
                    <a:bodyPr/>
                    <a:lstStyle/>
                    <a:p>
                      <a:r>
                        <a:rPr lang="de-CH" sz="1400" dirty="0" smtClean="0"/>
                        <a:t>Spesen Vorstand</a:t>
                      </a:r>
                      <a:endParaRPr lang="de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400" dirty="0" smtClean="0"/>
                        <a:t>CHF 4’000.00</a:t>
                      </a:r>
                      <a:endParaRPr lang="de-CH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de-C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CH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1556">
                <a:tc>
                  <a:txBody>
                    <a:bodyPr/>
                    <a:lstStyle/>
                    <a:p>
                      <a:r>
                        <a:rPr lang="de-CH" sz="1400" dirty="0" smtClean="0"/>
                        <a:t>Sekretariat LSH</a:t>
                      </a:r>
                      <a:endParaRPr lang="de-CH" sz="1400" dirty="0"/>
                    </a:p>
                  </a:txBody>
                  <a:tcPr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400" dirty="0" smtClean="0"/>
                        <a:t>CHF 4’000.00</a:t>
                      </a:r>
                      <a:endParaRPr lang="de-CH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de-C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CH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1556">
                <a:tc>
                  <a:txBody>
                    <a:bodyPr/>
                    <a:lstStyle/>
                    <a:p>
                      <a:r>
                        <a:rPr lang="de-CH" sz="1400" dirty="0" smtClean="0"/>
                        <a:t>Öffentlichkeitsarbeit</a:t>
                      </a:r>
                      <a:endParaRPr lang="de-CH" sz="14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400" dirty="0" smtClean="0"/>
                        <a:t>CHF 7’500.00</a:t>
                      </a:r>
                      <a:endParaRPr lang="de-CH" sz="14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CH" sz="1400" dirty="0" smtClean="0">
                          <a:solidFill>
                            <a:srgbClr val="FF0000"/>
                          </a:solidFill>
                        </a:rPr>
                        <a:t>Reinverlust</a:t>
                      </a:r>
                      <a:endParaRPr lang="de-CH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400" dirty="0" smtClean="0">
                          <a:solidFill>
                            <a:srgbClr val="FF0000"/>
                          </a:solidFill>
                        </a:rPr>
                        <a:t>CHF 0.00</a:t>
                      </a:r>
                      <a:endParaRPr lang="de-CH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1556">
                <a:tc>
                  <a:txBody>
                    <a:bodyPr/>
                    <a:lstStyle/>
                    <a:p>
                      <a:r>
                        <a:rPr lang="de-CH" sz="1400" b="1" dirty="0" smtClean="0"/>
                        <a:t>Total</a:t>
                      </a:r>
                      <a:endParaRPr lang="de-CH" sz="1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400" b="1" dirty="0" smtClean="0"/>
                        <a:t>CHF 105’000.00</a:t>
                      </a:r>
                      <a:endParaRPr lang="de-CH" sz="14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CH" sz="1400" b="1" dirty="0" smtClean="0"/>
                        <a:t>Total</a:t>
                      </a:r>
                      <a:endParaRPr lang="de-CH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400" b="1" dirty="0" smtClean="0"/>
                        <a:t>CHF 105’000.00 </a:t>
                      </a:r>
                      <a:endParaRPr lang="de-CH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1026" name="Picture 2" descr="H:\020_Lehrerverein\Website\LSH_Logo_ohn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1130" y="391899"/>
            <a:ext cx="1458150" cy="1174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760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larheit">
  <a:themeElements>
    <a:clrScheme name="Klarhei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larhei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0</TotalTime>
  <Words>285</Words>
  <Application>Microsoft Office PowerPoint</Application>
  <PresentationFormat>Bildschirmpräsentation (4:3)</PresentationFormat>
  <Paragraphs>146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1" baseType="lpstr">
      <vt:lpstr>Arial</vt:lpstr>
      <vt:lpstr>Wingdings</vt:lpstr>
      <vt:lpstr>Klarheit</vt:lpstr>
      <vt:lpstr>Rechnung 2015/2016</vt:lpstr>
      <vt:lpstr>Finanzentwicklung</vt:lpstr>
      <vt:lpstr>Entwicklung Mitgliederzahlen</vt:lpstr>
      <vt:lpstr>Bilanz per 31. Juli 2016</vt:lpstr>
      <vt:lpstr>Erfolgsrechnung 2015/2016</vt:lpstr>
      <vt:lpstr>Funktionszulage?!</vt:lpstr>
      <vt:lpstr>Funktionszulage?!</vt:lpstr>
      <vt:lpstr>Budget 2016/2017</vt:lpstr>
    </vt:vector>
  </TitlesOfParts>
  <Company>HSKVS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Rechnung 2012/2013</dc:title>
  <dc:creator>HSKVS</dc:creator>
  <cp:lastModifiedBy>Daniel Spitz</cp:lastModifiedBy>
  <cp:revision>39</cp:revision>
  <cp:lastPrinted>2014-06-07T08:45:15Z</cp:lastPrinted>
  <dcterms:created xsi:type="dcterms:W3CDTF">2013-06-03T07:14:33Z</dcterms:created>
  <dcterms:modified xsi:type="dcterms:W3CDTF">2016-08-12T08:38:29Z</dcterms:modified>
</cp:coreProperties>
</file>